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3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830" r:id="rId4"/>
  </p:sldMasterIdLst>
  <p:notesMasterIdLst>
    <p:notesMasterId r:id="rId22"/>
  </p:notesMasterIdLst>
  <p:handoutMasterIdLst>
    <p:handoutMasterId r:id="rId23"/>
  </p:handoutMasterIdLst>
  <p:sldIdLst>
    <p:sldId id="2147479516" r:id="rId5"/>
    <p:sldId id="2147479535" r:id="rId6"/>
    <p:sldId id="2147479530" r:id="rId7"/>
    <p:sldId id="2147479531" r:id="rId8"/>
    <p:sldId id="2147479532" r:id="rId9"/>
    <p:sldId id="2147479533" r:id="rId10"/>
    <p:sldId id="2142534362" r:id="rId11"/>
    <p:sldId id="2147479534" r:id="rId12"/>
    <p:sldId id="2147479537" r:id="rId13"/>
    <p:sldId id="2147479538" r:id="rId14"/>
    <p:sldId id="2147479540" r:id="rId15"/>
    <p:sldId id="2147479545" r:id="rId16"/>
    <p:sldId id="2147479539" r:id="rId17"/>
    <p:sldId id="2147479542" r:id="rId18"/>
    <p:sldId id="2142534352" r:id="rId19"/>
    <p:sldId id="259" r:id="rId20"/>
    <p:sldId id="2142534308" r:id="rId21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FBE5"/>
    <a:srgbClr val="1670FF"/>
    <a:srgbClr val="387FF9"/>
    <a:srgbClr val="F05A28"/>
    <a:srgbClr val="FFB600"/>
    <a:srgbClr val="244EFF"/>
    <a:srgbClr val="1254FF"/>
    <a:srgbClr val="9B4C9C"/>
    <a:srgbClr val="6DC8D7"/>
    <a:srgbClr val="4E8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87" d="100"/>
          <a:sy n="87" d="100"/>
        </p:scale>
        <p:origin x="478" y="4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904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7562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67490"/>
      </p:ext>
    </p:extLst>
  </p:cSld>
  <p:clrMapOvr>
    <a:masterClrMapping/>
  </p:clrMapOvr>
  <p:transition spd="med"/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85834"/>
      </p:ext>
    </p:extLst>
  </p:cSld>
  <p:clrMapOvr>
    <a:masterClrMapping/>
  </p:clrMapOvr>
  <p:transition spd="med"/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09448"/>
      </p:ext>
    </p:extLst>
  </p:cSld>
  <p:clrMapOvr>
    <a:masterClrMapping/>
  </p:clrMapOvr>
  <p:transition spd="med"/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3657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78402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6736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27198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086289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28544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2010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5853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1964"/>
      </p:ext>
    </p:extLst>
  </p:cSld>
  <p:clrMapOvr>
    <a:masterClrMapping/>
  </p:clrMapOvr>
  <p:transition spd="med"/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338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2944"/>
      </p:ext>
    </p:extLst>
  </p:cSld>
  <p:clrMapOvr>
    <a:masterClrMapping/>
  </p:clrMapOvr>
  <p:transition spd="med"/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2256"/>
      </p:ext>
    </p:extLst>
  </p:cSld>
  <p:clrMapOvr>
    <a:masterClrMapping/>
  </p:clrMapOvr>
  <p:transition spd="med"/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1391"/>
      </p:ext>
    </p:extLst>
  </p:cSld>
  <p:clrMapOvr>
    <a:masterClrMapping/>
  </p:clrMapOvr>
  <p:transition spd="med"/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446079"/>
      </p:ext>
    </p:extLst>
  </p:cSld>
  <p:clrMapOvr>
    <a:masterClrMapping/>
  </p:clrMapOvr>
  <p:transition spd="med"/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2287"/>
      </p:ext>
    </p:extLst>
  </p:cSld>
  <p:clrMapOvr>
    <a:masterClrMapping/>
  </p:clrMapOvr>
  <p:transition spd="med"/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09136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8058"/>
      </p:ext>
    </p:extLst>
  </p:cSld>
  <p:clrMapOvr>
    <a:masterClrMapping/>
  </p:clrMapOvr>
  <p:transition spd="med"/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09370"/>
      </p:ext>
    </p:extLst>
  </p:cSld>
  <p:clrMapOvr>
    <a:masterClrMapping/>
  </p:clrMapOvr>
  <p:transition spd="med"/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0044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0530707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9199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34666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9107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0267"/>
      </p:ext>
    </p:extLst>
  </p:cSld>
  <p:clrMapOvr>
    <a:masterClrMapping/>
  </p:clrMapOvr>
  <p:transition spd="med"/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3462"/>
      </p:ext>
    </p:extLst>
  </p:cSld>
  <p:clrMapOvr>
    <a:masterClrMapping/>
  </p:clrMapOvr>
  <p:transition spd="med"/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7213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2573"/>
      </p:ext>
    </p:extLst>
  </p:cSld>
  <p:clrMapOvr>
    <a:masterClrMapping/>
  </p:clrMapOvr>
  <p:transition spd="med"/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551"/>
      </p:ext>
    </p:extLst>
  </p:cSld>
  <p:clrMapOvr>
    <a:masterClrMapping/>
  </p:clrMapOvr>
  <p:transition spd="med"/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16758"/>
      </p:ext>
    </p:extLst>
  </p:cSld>
  <p:clrMapOvr>
    <a:masterClrMapping/>
  </p:clrMapOvr>
  <p:transition spd="med"/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2926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5329"/>
      </p:ext>
    </p:extLst>
  </p:cSld>
  <p:clrMapOvr>
    <a:masterClrMapping/>
  </p:clrMapOvr>
  <p:transition spd="med"/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01441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694016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3657263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1949267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96253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4354832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8186156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0901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9284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44805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7573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31541940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5797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1744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65728596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7853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7551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71484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9596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4380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5549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2594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2810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1267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31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0394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4167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8923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3177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463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5696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4018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2818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0347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17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4728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377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5057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9901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22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50" Type="http://schemas.openxmlformats.org/officeDocument/2006/relationships/slideLayout" Target="../slideLayouts/slideLayout149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53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4" Type="http://schemas.openxmlformats.org/officeDocument/2006/relationships/slideLayout" Target="../slideLayouts/slideLayout143.xml"/><Relationship Id="rId52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43" Type="http://schemas.openxmlformats.org/officeDocument/2006/relationships/slideLayout" Target="../slideLayouts/slideLayout142.xml"/><Relationship Id="rId48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07.xml"/><Relationship Id="rId51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4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40.xml"/><Relationship Id="rId54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49" Type="http://schemas.openxmlformats.org/officeDocument/2006/relationships/slideLayout" Target="../slideLayouts/slideLayout1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09205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6" r:id="rId11"/>
    <p:sldLayoutId id="2147486787" r:id="rId12"/>
    <p:sldLayoutId id="2147486788" r:id="rId13"/>
    <p:sldLayoutId id="2147486789" r:id="rId14"/>
    <p:sldLayoutId id="2147486790" r:id="rId15"/>
    <p:sldLayoutId id="2147486791" r:id="rId16"/>
    <p:sldLayoutId id="2147486792" r:id="rId17"/>
    <p:sldLayoutId id="2147486793" r:id="rId18"/>
    <p:sldLayoutId id="2147486794" r:id="rId19"/>
    <p:sldLayoutId id="2147486795" r:id="rId20"/>
    <p:sldLayoutId id="2147486796" r:id="rId21"/>
    <p:sldLayoutId id="2147486797" r:id="rId22"/>
    <p:sldLayoutId id="2147486798" r:id="rId23"/>
    <p:sldLayoutId id="2147486799" r:id="rId24"/>
    <p:sldLayoutId id="2147486800" r:id="rId25"/>
    <p:sldLayoutId id="2147486801" r:id="rId26"/>
    <p:sldLayoutId id="2147486802" r:id="rId27"/>
    <p:sldLayoutId id="2147486803" r:id="rId28"/>
    <p:sldLayoutId id="2147486804" r:id="rId29"/>
    <p:sldLayoutId id="2147486805" r:id="rId30"/>
    <p:sldLayoutId id="2147486806" r:id="rId31"/>
    <p:sldLayoutId id="2147486807" r:id="rId32"/>
    <p:sldLayoutId id="2147486808" r:id="rId33"/>
    <p:sldLayoutId id="2147486809" r:id="rId34"/>
    <p:sldLayoutId id="2147486810" r:id="rId35"/>
    <p:sldLayoutId id="2147486811" r:id="rId36"/>
    <p:sldLayoutId id="2147486812" r:id="rId37"/>
    <p:sldLayoutId id="2147486813" r:id="rId38"/>
    <p:sldLayoutId id="2147486814" r:id="rId39"/>
    <p:sldLayoutId id="2147486815" r:id="rId40"/>
    <p:sldLayoutId id="2147486816" r:id="rId41"/>
    <p:sldLayoutId id="2147486817" r:id="rId42"/>
    <p:sldLayoutId id="2147486818" r:id="rId43"/>
    <p:sldLayoutId id="2147486819" r:id="rId44"/>
    <p:sldLayoutId id="2147486820" r:id="rId45"/>
    <p:sldLayoutId id="2147486821" r:id="rId46"/>
    <p:sldLayoutId id="2147486822" r:id="rId47"/>
    <p:sldLayoutId id="2147486823" r:id="rId48"/>
    <p:sldLayoutId id="2147486824" r:id="rId49"/>
    <p:sldLayoutId id="2147486825" r:id="rId50"/>
    <p:sldLayoutId id="2147486826" r:id="rId51"/>
    <p:sldLayoutId id="2147486827" r:id="rId52"/>
    <p:sldLayoutId id="2147486828" r:id="rId53"/>
    <p:sldLayoutId id="2147486829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8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31" r:id="rId1"/>
    <p:sldLayoutId id="2147486832" r:id="rId2"/>
    <p:sldLayoutId id="2147486833" r:id="rId3"/>
    <p:sldLayoutId id="2147486834" r:id="rId4"/>
    <p:sldLayoutId id="2147486835" r:id="rId5"/>
    <p:sldLayoutId id="2147486836" r:id="rId6"/>
    <p:sldLayoutId id="2147486837" r:id="rId7"/>
    <p:sldLayoutId id="2147486838" r:id="rId8"/>
    <p:sldLayoutId id="2147486839" r:id="rId9"/>
    <p:sldLayoutId id="2147486840" r:id="rId10"/>
    <p:sldLayoutId id="2147486841" r:id="rId11"/>
    <p:sldLayoutId id="2147486842" r:id="rId12"/>
    <p:sldLayoutId id="2147486843" r:id="rId13"/>
    <p:sldLayoutId id="2147486844" r:id="rId14"/>
    <p:sldLayoutId id="2147486845" r:id="rId15"/>
    <p:sldLayoutId id="2147486846" r:id="rId16"/>
    <p:sldLayoutId id="2147486847" r:id="rId17"/>
    <p:sldLayoutId id="2147486848" r:id="rId18"/>
    <p:sldLayoutId id="2147486849" r:id="rId19"/>
    <p:sldLayoutId id="2147486850" r:id="rId20"/>
    <p:sldLayoutId id="214748685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BM/vscode-ibmi-testing/tree/main/examples/rpg-utils" TargetMode="External"/><Relationship Id="rId3" Type="http://schemas.openxmlformats.org/officeDocument/2006/relationships/hyperlink" Target="https://codefori.github.io/docs/developing/testing/overview/" TargetMode="External"/><Relationship Id="rId7" Type="http://schemas.openxmlformats.org/officeDocument/2006/relationships/hyperlink" Target="https://github.com/IBM/ibmi-company_system" TargetMode="External"/><Relationship Id="rId2" Type="http://schemas.openxmlformats.org/officeDocument/2006/relationships/hyperlink" Target="https://marketplace.visualstudio.com/items?itemName=IBM.vscode-ibmi-testing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tools-400/irpgunit" TargetMode="External"/><Relationship Id="rId5" Type="http://schemas.openxmlformats.org/officeDocument/2006/relationships/hyperlink" Target="https://irpgunit.sourceforge.io/help/" TargetMode="External"/><Relationship Id="rId4" Type="http://schemas.openxmlformats.org/officeDocument/2006/relationships/hyperlink" Target="https://github.com/IBM/vscode-ibmi-testing" TargetMode="External"/><Relationship Id="rId9" Type="http://schemas.openxmlformats.org/officeDocument/2006/relationships/hyperlink" Target="https://code.visualstudio.com/docs/editor/testi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/>
              <a:t>i</a:t>
            </a:r>
            <a:r>
              <a:rPr lang="en-US" dirty="0"/>
              <a:t> Unit Testing Now in VS Code!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18D72-681E-F3BD-0317-597EDFDDF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48252F-B23B-CE3A-4EFD-C8278681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Writing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59788-9918-BC05-C1F8-290E4107B4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73BDE-7354-A9EA-1706-B44AC71A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673" y="741145"/>
            <a:ext cx="7282654" cy="56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6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35829-53FB-43F0-24B3-D3F62D7A5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042FF8-5E39-C8AB-79E9-A9DDCEBC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unit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03BB8-EC65-04C0-35B3-89AD7FF92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00274A-C158-8515-50C2-A1693BE1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69" y="731520"/>
            <a:ext cx="9601461" cy="5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50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C591F-4A5C-EFB1-2E6C-B242243A3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F3DAD6-3E85-0E5D-A3AB-0D8D96D7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Viewing failures and errors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991D1-1791-81AB-CC1B-274C9CEC8D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4716-144C-5AC1-8F2F-654E7618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85" y="938463"/>
            <a:ext cx="9407029" cy="55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53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14D67-BE53-85A8-54EB-CEEC6E964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F1D634-9ECC-1D5C-124A-F4FC998A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Configuring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73E67-C77F-7EEE-B829-18E4464A8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6BAA2-55A0-D721-0FE9-04B8937ED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69" y="731520"/>
            <a:ext cx="9601461" cy="5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45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B54D8-DE06-41BF-93BE-58D653381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D91AB8-4A6F-D84E-563F-D59509F8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code coverage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2B089-DD23-3B2E-E4D4-B3D617207D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756423-8C26-667A-3607-935CBCC9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73" y="760396"/>
            <a:ext cx="9552853" cy="567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7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 Testing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VS Code Marketplace		</a:t>
            </a:r>
            <a:r>
              <a:rPr lang="en-CA" sz="1600" dirty="0">
                <a:latin typeface="+mj-lt"/>
                <a:hlinkClick r:id="rId2"/>
              </a:rPr>
              <a:t>https://marketplace.visualstudio.com/items?itemName=IBM.vscode-ibmi-testing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3"/>
              </a:rPr>
              <a:t>https://codefori.github.io/docs/developing/testing/overview/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4"/>
              </a:rPr>
              <a:t>https://github.com/IBM/vscode-ibmi-testing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RPGUNIT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5"/>
              </a:rPr>
              <a:t>https://irpgunit.sourceforge.io/help/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6"/>
              </a:rPr>
              <a:t>https://github.com/tools-400/irpgunit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Sample Projects With Unit Tests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Company System			</a:t>
            </a:r>
            <a:r>
              <a:rPr lang="en-CA" sz="1600" dirty="0">
                <a:latin typeface="+mj-lt"/>
                <a:hlinkClick r:id="rId7"/>
              </a:rPr>
              <a:t>https://github.com/IBM/ibmi-company_system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RPGUTILS				</a:t>
            </a:r>
            <a:r>
              <a:rPr lang="en-CA" sz="1600" dirty="0">
                <a:latin typeface="+mj-lt"/>
                <a:hlinkClick r:id="rId8"/>
              </a:rPr>
              <a:t>https://github.com/IBM/vscode-ibmi-testing/tree/main/examples/rpg-utils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VS Code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9"/>
              </a:rPr>
              <a:t>https://code.visualstudio.com/docs/editor/testing</a:t>
            </a: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 - IBM i Unit Testing Now in VS Code!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CB3A8F-8140-0448-795D-4150F1BC6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C9D1D-BE46-957A-D979-97AA9492C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CF16D6F-2CC7-E254-B355-C14D6994E42C}"/>
              </a:ext>
            </a:extLst>
          </p:cNvPr>
          <p:cNvSpPr/>
          <p:nvPr/>
        </p:nvSpPr>
        <p:spPr>
          <a:xfrm>
            <a:off x="8018110" y="4889255"/>
            <a:ext cx="2636330" cy="1186737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E123432-83D5-6C09-49A2-661819B94312}"/>
              </a:ext>
            </a:extLst>
          </p:cNvPr>
          <p:cNvSpPr/>
          <p:nvPr/>
        </p:nvSpPr>
        <p:spPr>
          <a:xfrm>
            <a:off x="6807664" y="869669"/>
            <a:ext cx="5079536" cy="3383244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A2199F1-C143-CCE3-AEDA-E7CAD5E3E303}"/>
              </a:ext>
            </a:extLst>
          </p:cNvPr>
          <p:cNvSpPr/>
          <p:nvPr/>
        </p:nvSpPr>
        <p:spPr>
          <a:xfrm>
            <a:off x="700535" y="2659933"/>
            <a:ext cx="2636330" cy="3383244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5B722C9-9DE4-7E20-920A-D963543C23A3}"/>
              </a:ext>
            </a:extLst>
          </p:cNvPr>
          <p:cNvSpPr/>
          <p:nvPr/>
        </p:nvSpPr>
        <p:spPr>
          <a:xfrm>
            <a:off x="8173602" y="5016022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40B69D-B6B1-A501-8A25-3A302561E340}"/>
              </a:ext>
            </a:extLst>
          </p:cNvPr>
          <p:cNvSpPr/>
          <p:nvPr/>
        </p:nvSpPr>
        <p:spPr>
          <a:xfrm>
            <a:off x="6978323" y="9988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1E85FF5-9CD8-5A8C-5A5E-324B3AC232C1}"/>
              </a:ext>
            </a:extLst>
          </p:cNvPr>
          <p:cNvSpPr/>
          <p:nvPr/>
        </p:nvSpPr>
        <p:spPr>
          <a:xfrm>
            <a:off x="8140816" y="3165076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670F04-DF3C-0B06-F7D5-E96D96A1E93A}"/>
              </a:ext>
            </a:extLst>
          </p:cNvPr>
          <p:cNvSpPr/>
          <p:nvPr/>
        </p:nvSpPr>
        <p:spPr>
          <a:xfrm>
            <a:off x="9432324" y="98740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748815D-F4E8-11A2-EC8D-D4265B9BC45E}"/>
              </a:ext>
            </a:extLst>
          </p:cNvPr>
          <p:cNvSpPr/>
          <p:nvPr/>
        </p:nvSpPr>
        <p:spPr>
          <a:xfrm>
            <a:off x="860939" y="2830246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4CA4FB3-8151-A781-18F8-02F08DCD2895}"/>
              </a:ext>
            </a:extLst>
          </p:cNvPr>
          <p:cNvSpPr/>
          <p:nvPr/>
        </p:nvSpPr>
        <p:spPr>
          <a:xfrm>
            <a:off x="6978323" y="206649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3B1750D-3645-7114-0D90-ACA15F3EB977}"/>
              </a:ext>
            </a:extLst>
          </p:cNvPr>
          <p:cNvSpPr/>
          <p:nvPr/>
        </p:nvSpPr>
        <p:spPr>
          <a:xfrm>
            <a:off x="9432324" y="20772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B51F82-1308-874B-A9CE-E0793F0551F5}"/>
              </a:ext>
            </a:extLst>
          </p:cNvPr>
          <p:cNvSpPr/>
          <p:nvPr/>
        </p:nvSpPr>
        <p:spPr>
          <a:xfrm>
            <a:off x="860939" y="388262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9ADAF7A-A903-DFC9-DA0A-FCCB833962C1}"/>
              </a:ext>
            </a:extLst>
          </p:cNvPr>
          <p:cNvSpPr/>
          <p:nvPr/>
        </p:nvSpPr>
        <p:spPr>
          <a:xfrm>
            <a:off x="860940" y="495960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DEF4D1E-A320-FDC7-1F82-A49C991EEF9A}"/>
              </a:ext>
            </a:extLst>
          </p:cNvPr>
          <p:cNvSpPr/>
          <p:nvPr/>
        </p:nvSpPr>
        <p:spPr>
          <a:xfrm>
            <a:off x="3878563" y="20772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E3F23-4470-AB9E-E2D5-B5695D71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What is missing in the VS Code stack?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28595-9CDE-6B10-1C31-2117DF23B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 descr="A white hexagon with black squares and a blue border&#10;&#10;AI-generated content may be incorrect.">
            <a:extLst>
              <a:ext uri="{FF2B5EF4-FFF2-40B4-BE49-F238E27FC236}">
                <a16:creationId xmlns:a16="http://schemas.microsoft.com/office/drawing/2014/main" id="{54B05985-1877-8819-33CB-47D5608C70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14" y="2196934"/>
            <a:ext cx="720000" cy="7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746855-E347-A352-88CC-1683D5E85F01}"/>
              </a:ext>
            </a:extLst>
          </p:cNvPr>
          <p:cNvSpPr txBox="1"/>
          <p:nvPr/>
        </p:nvSpPr>
        <p:spPr>
          <a:xfrm>
            <a:off x="4754483" y="2418434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for 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pic>
        <p:nvPicPr>
          <p:cNvPr id="17" name="Picture 16" descr="A hexagon with a blue and black outline of a folder&#10;&#10;AI-generated content may be incorrect.">
            <a:extLst>
              <a:ext uri="{FF2B5EF4-FFF2-40B4-BE49-F238E27FC236}">
                <a16:creationId xmlns:a16="http://schemas.microsoft.com/office/drawing/2014/main" id="{DF5779D6-86E7-8DE4-C13A-CF78AA624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239" y="2189020"/>
            <a:ext cx="720000" cy="7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54CF7F-674C-D995-EE4A-4FF35D1036E0}"/>
              </a:ext>
            </a:extLst>
          </p:cNvPr>
          <p:cNvSpPr txBox="1"/>
          <p:nvPr/>
        </p:nvSpPr>
        <p:spPr>
          <a:xfrm>
            <a:off x="10265908" y="2321170"/>
            <a:ext cx="1345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Project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Explorer</a:t>
            </a:r>
            <a:endParaRPr lang="en-CA" b="1" dirty="0"/>
          </a:p>
        </p:txBody>
      </p:sp>
      <p:pic>
        <p:nvPicPr>
          <p:cNvPr id="20" name="Picture 19" descr="A hexagon with a logo&#10;&#10;AI-generated content may be incorrect.">
            <a:extLst>
              <a:ext uri="{FF2B5EF4-FFF2-40B4-BE49-F238E27FC236}">
                <a16:creationId xmlns:a16="http://schemas.microsoft.com/office/drawing/2014/main" id="{C83EF6FE-2F6A-C2FD-7D6B-31591AAB00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001" y="1111639"/>
            <a:ext cx="720000" cy="7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C8E1A7-8D96-FCC2-60FC-8DE465ED2D07}"/>
              </a:ext>
            </a:extLst>
          </p:cNvPr>
          <p:cNvSpPr txBox="1"/>
          <p:nvPr/>
        </p:nvSpPr>
        <p:spPr>
          <a:xfrm>
            <a:off x="7847001" y="1333139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Db2 for 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F929B4-2258-02D3-8AA6-971636C1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24" y="512799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255565-F301-5DB7-C1AB-624E09D486FC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328353C-3F3E-729F-7A38-81EBE1CF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31" y="506904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E5A4F60-3629-82DF-5A65-44B137DE4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31" y="399500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4C8D9E-5FD6-1203-2D5D-760DFEE8DC62}"/>
              </a:ext>
            </a:extLst>
          </p:cNvPr>
          <p:cNvSpPr txBox="1"/>
          <p:nvPr/>
        </p:nvSpPr>
        <p:spPr>
          <a:xfrm>
            <a:off x="9016224" y="5345235"/>
            <a:ext cx="14624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</a:p>
        </p:txBody>
      </p:sp>
      <p:pic>
        <p:nvPicPr>
          <p:cNvPr id="25" name="Picture 24" descr="A blue circle with black lines and a black circle with a black line around it&#10;&#10;AI-generated content may be incorrect.">
            <a:extLst>
              <a:ext uri="{FF2B5EF4-FFF2-40B4-BE49-F238E27FC236}">
                <a16:creationId xmlns:a16="http://schemas.microsoft.com/office/drawing/2014/main" id="{9658D6B6-56B5-1DCB-531D-28347A0F50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10" y="1983968"/>
            <a:ext cx="1080000" cy="108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31440A-7985-F576-576D-C2C1152BD7E5}"/>
              </a:ext>
            </a:extLst>
          </p:cNvPr>
          <p:cNvSpPr txBox="1"/>
          <p:nvPr/>
        </p:nvSpPr>
        <p:spPr>
          <a:xfrm>
            <a:off x="7850228" y="2409915"/>
            <a:ext cx="1896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Source Orbit</a:t>
            </a:r>
            <a:endParaRPr lang="en-CA" b="1" dirty="0"/>
          </a:p>
        </p:txBody>
      </p:sp>
      <p:pic>
        <p:nvPicPr>
          <p:cNvPr id="28" name="Picture 27" descr="A green text on a black background&#10;&#10;AI-generated content may be incorrect.">
            <a:extLst>
              <a:ext uri="{FF2B5EF4-FFF2-40B4-BE49-F238E27FC236}">
                <a16:creationId xmlns:a16="http://schemas.microsoft.com/office/drawing/2014/main" id="{36485652-A37F-2616-58C0-0AF5FA0C9C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5" y="2935588"/>
            <a:ext cx="720000" cy="72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C34581-3796-CA9B-9FBB-1C941846C5E9}"/>
              </a:ext>
            </a:extLst>
          </p:cNvPr>
          <p:cNvSpPr txBox="1"/>
          <p:nvPr/>
        </p:nvSpPr>
        <p:spPr>
          <a:xfrm>
            <a:off x="1758971" y="3062497"/>
            <a:ext cx="1382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Languages</a:t>
            </a:r>
            <a:endParaRPr lang="en-CA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837FDF-3D58-CF62-FD6E-F7CA24407B39}"/>
              </a:ext>
            </a:extLst>
          </p:cNvPr>
          <p:cNvSpPr txBox="1"/>
          <p:nvPr/>
        </p:nvSpPr>
        <p:spPr>
          <a:xfrm>
            <a:off x="1771831" y="5295077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RPGLE</a:t>
            </a:r>
            <a:endParaRPr lang="en-CA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E30ACF-0EB4-AA55-CFE8-81AD6917F68C}"/>
              </a:ext>
            </a:extLst>
          </p:cNvPr>
          <p:cNvSpPr txBox="1"/>
          <p:nvPr/>
        </p:nvSpPr>
        <p:spPr>
          <a:xfrm>
            <a:off x="1771831" y="4228911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CL</a:t>
            </a:r>
            <a:endParaRPr lang="en-CA" b="1" dirty="0"/>
          </a:p>
        </p:txBody>
      </p:sp>
      <p:pic>
        <p:nvPicPr>
          <p:cNvPr id="33" name="Picture 32" descr="A magnifying glass on a white hexagon&#10;&#10;AI-generated content may be incorrect.">
            <a:extLst>
              <a:ext uri="{FF2B5EF4-FFF2-40B4-BE49-F238E27FC236}">
                <a16:creationId xmlns:a16="http://schemas.microsoft.com/office/drawing/2014/main" id="{C2E3C206-E82F-AC74-5012-F53DC2041C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089" y="1114893"/>
            <a:ext cx="720000" cy="72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14028CA-4AD5-8CCF-B3B2-AE63DD9BBE3C}"/>
              </a:ext>
            </a:extLst>
          </p:cNvPr>
          <p:cNvSpPr txBox="1"/>
          <p:nvPr/>
        </p:nvSpPr>
        <p:spPr>
          <a:xfrm>
            <a:off x="10328089" y="1336394"/>
            <a:ext cx="13975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Renderer</a:t>
            </a:r>
            <a:endParaRPr lang="en-CA" b="1" dirty="0"/>
          </a:p>
        </p:txBody>
      </p:sp>
      <p:pic>
        <p:nvPicPr>
          <p:cNvPr id="3080" name="Picture 8" descr="IBM i Debug">
            <a:extLst>
              <a:ext uri="{FF2B5EF4-FFF2-40B4-BE49-F238E27FC236}">
                <a16:creationId xmlns:a16="http://schemas.microsoft.com/office/drawing/2014/main" id="{1C4E2A96-5B3C-FBEF-AFA8-6E1CD0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632" y="3131187"/>
            <a:ext cx="720000" cy="9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00CBF6-DFDB-83FC-3C3B-BB9619A08D26}"/>
              </a:ext>
            </a:extLst>
          </p:cNvPr>
          <p:cNvSpPr txBox="1"/>
          <p:nvPr/>
        </p:nvSpPr>
        <p:spPr>
          <a:xfrm>
            <a:off x="9049632" y="3485870"/>
            <a:ext cx="1896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lang="en-US" sz="1200" b="1" kern="0" dirty="0" err="1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 Debug</a:t>
            </a:r>
            <a:endParaRPr lang="en-CA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9AB73-36D4-F06E-72BE-29B57BF58CFB}"/>
              </a:ext>
            </a:extLst>
          </p:cNvPr>
          <p:cNvSpPr txBox="1"/>
          <p:nvPr/>
        </p:nvSpPr>
        <p:spPr>
          <a:xfrm>
            <a:off x="700535" y="6061233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Language Extensions</a:t>
            </a:r>
            <a:endParaRPr lang="en-CA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448F899-B7C2-B619-4295-D3E761F21A28}"/>
              </a:ext>
            </a:extLst>
          </p:cNvPr>
          <p:cNvSpPr/>
          <p:nvPr/>
        </p:nvSpPr>
        <p:spPr>
          <a:xfrm>
            <a:off x="700535" y="895986"/>
            <a:ext cx="2636330" cy="1186737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E20114-2D64-61E8-9462-1970BC9E0343}"/>
              </a:ext>
            </a:extLst>
          </p:cNvPr>
          <p:cNvSpPr txBox="1"/>
          <p:nvPr/>
        </p:nvSpPr>
        <p:spPr>
          <a:xfrm>
            <a:off x="700535" y="2100779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Vendor Extensions</a:t>
            </a:r>
            <a:endParaRPr lang="en-C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F2472B7-B26E-3C0A-EDF6-DB2A47EF8C34}"/>
              </a:ext>
            </a:extLst>
          </p:cNvPr>
          <p:cNvSpPr/>
          <p:nvPr/>
        </p:nvSpPr>
        <p:spPr>
          <a:xfrm>
            <a:off x="860939" y="102577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17D605-2507-B627-24E1-A393C47A9221}"/>
              </a:ext>
            </a:extLst>
          </p:cNvPr>
          <p:cNvSpPr txBox="1"/>
          <p:nvPr/>
        </p:nvSpPr>
        <p:spPr>
          <a:xfrm>
            <a:off x="878615" y="1373917"/>
            <a:ext cx="22801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Other</a:t>
            </a:r>
            <a:endParaRPr lang="en-CA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E4CE3C-41BA-E317-69D1-7909855F3F76}"/>
              </a:ext>
            </a:extLst>
          </p:cNvPr>
          <p:cNvSpPr txBox="1"/>
          <p:nvPr/>
        </p:nvSpPr>
        <p:spPr>
          <a:xfrm>
            <a:off x="6807663" y="4270969"/>
            <a:ext cx="507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Other Tooling</a:t>
            </a:r>
            <a:endParaRPr lang="en-CA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856869-4272-A28C-6977-1254625F72FF}"/>
              </a:ext>
            </a:extLst>
          </p:cNvPr>
          <p:cNvSpPr txBox="1"/>
          <p:nvPr/>
        </p:nvSpPr>
        <p:spPr>
          <a:xfrm>
            <a:off x="8018110" y="6094048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Archived</a:t>
            </a:r>
            <a:endParaRPr lang="en-CA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2EA0AA7-58B9-CD62-8694-E5A794D00338}"/>
              </a:ext>
            </a:extLst>
          </p:cNvPr>
          <p:cNvCxnSpPr>
            <a:cxnSpLocks/>
          </p:cNvCxnSpPr>
          <p:nvPr/>
        </p:nvCxnSpPr>
        <p:spPr>
          <a:xfrm>
            <a:off x="3426668" y="1562708"/>
            <a:ext cx="452116" cy="471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7EFBA43-EECE-0AB9-8735-C1AB81DF9EC4}"/>
              </a:ext>
            </a:extLst>
          </p:cNvPr>
          <p:cNvCxnSpPr>
            <a:cxnSpLocks/>
          </p:cNvCxnSpPr>
          <p:nvPr/>
        </p:nvCxnSpPr>
        <p:spPr>
          <a:xfrm flipV="1">
            <a:off x="3426668" y="3056058"/>
            <a:ext cx="434440" cy="1214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7" name="Straight Arrow Connector 3076">
            <a:extLst>
              <a:ext uri="{FF2B5EF4-FFF2-40B4-BE49-F238E27FC236}">
                <a16:creationId xmlns:a16="http://schemas.microsoft.com/office/drawing/2014/main" id="{6E064C33-A326-8A01-07E7-10842CA7A6D0}"/>
              </a:ext>
            </a:extLst>
          </p:cNvPr>
          <p:cNvCxnSpPr>
            <a:cxnSpLocks/>
          </p:cNvCxnSpPr>
          <p:nvPr/>
        </p:nvCxnSpPr>
        <p:spPr>
          <a:xfrm flipH="1">
            <a:off x="6312310" y="2561291"/>
            <a:ext cx="4227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23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7AED8-00CB-1A57-3503-B9A665CCD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55AA7-2967-D4C3-A461-7E2F2E99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BE4F5-4EEE-F966-7797-0C99FE353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 descr="A blue and red pie chart&#10;&#10;AI-generated content may be incorrect.">
            <a:extLst>
              <a:ext uri="{FF2B5EF4-FFF2-40B4-BE49-F238E27FC236}">
                <a16:creationId xmlns:a16="http://schemas.microsoft.com/office/drawing/2014/main" id="{B4904BA0-42FB-DBC1-AC63-0C113E06E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22" y="846861"/>
            <a:ext cx="10521756" cy="56798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023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6E81C-3C6E-EA56-EDD3-F840024B7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A37336-0497-CFDA-2702-3CBF841A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12786-2A9E-0228-07DD-0CF875712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8" descr="A graph with purple bars&#10;&#10;AI-generated content may be incorrect.">
            <a:extLst>
              <a:ext uri="{FF2B5EF4-FFF2-40B4-BE49-F238E27FC236}">
                <a16:creationId xmlns:a16="http://schemas.microsoft.com/office/drawing/2014/main" id="{7F7AE652-5B1F-2685-A1DD-4D8AC021B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0" y="1198237"/>
            <a:ext cx="11449440" cy="50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3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A0334-DF93-D272-A814-3DE66F16C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3E40C6-F943-3932-503A-CF6FEE0E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242FB-76C1-9C11-6577-8089E9683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A pie chart with numbers and a red circle&#10;&#10;AI-generated content may be incorrect.">
            <a:extLst>
              <a:ext uri="{FF2B5EF4-FFF2-40B4-BE49-F238E27FC236}">
                <a16:creationId xmlns:a16="http://schemas.microsoft.com/office/drawing/2014/main" id="{9F39684A-D0C6-4B89-D02B-397CA5A12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6" y="886073"/>
            <a:ext cx="10420228" cy="55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8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C27AA-E46A-15E6-00C1-343A1F531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C86EEB-CEEE-C385-FF6C-8D3B3B57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4A9B8-5AAD-468B-B0BC-07D9A6ECC6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 descr="A graph with purple bars&#10;&#10;AI-generated content may be incorrect.">
            <a:extLst>
              <a:ext uri="{FF2B5EF4-FFF2-40B4-BE49-F238E27FC236}">
                <a16:creationId xmlns:a16="http://schemas.microsoft.com/office/drawing/2014/main" id="{CCD58E98-1932-25A4-EDE5-4ED3485E0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5" y="1204767"/>
            <a:ext cx="11136430" cy="48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5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61D18-A047-E06A-915E-09C1E8E0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C7C25E-3A44-05D2-F586-C4B65F21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8" y="1937222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Let’s look at the new</a:t>
            </a:r>
            <a:br>
              <a:rPr lang="en-US" sz="4500" b="1" dirty="0">
                <a:latin typeface="+mj-lt"/>
              </a:rPr>
            </a:br>
            <a:r>
              <a:rPr lang="en-US" sz="4500" b="1" dirty="0">
                <a:latin typeface="+mj-lt"/>
              </a:rPr>
              <a:t>IBM </a:t>
            </a:r>
            <a:r>
              <a:rPr lang="en-US" sz="4500" b="1" dirty="0" err="1">
                <a:latin typeface="+mj-lt"/>
              </a:rPr>
              <a:t>i</a:t>
            </a:r>
            <a:r>
              <a:rPr lang="en-US" sz="4500" b="1" dirty="0">
                <a:latin typeface="+mj-lt"/>
              </a:rPr>
              <a:t> Testing Extension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1E1B44-7AAE-E800-49D2-B65CC895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 descr="A hexagon shaped sign with a beaker&#10;&#10;AI-generated content may be incorrect.">
            <a:extLst>
              <a:ext uri="{FF2B5EF4-FFF2-40B4-BE49-F238E27FC236}">
                <a16:creationId xmlns:a16="http://schemas.microsoft.com/office/drawing/2014/main" id="{6B677F89-8860-F2CD-1429-E2481E21D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68" y="3076815"/>
            <a:ext cx="2690261" cy="26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73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5AAF3-1717-CBD8-5E1F-14DE4206F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5ED85B-B5E7-8DD4-AA01-A3B342B9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test stubs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11791-95DC-0EC8-EBF8-F93203FE15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E38455-ACB7-22C8-C824-B57BAAA97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040" y="837398"/>
            <a:ext cx="7491919" cy="56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328E3-CB26-2F02-D02E-1EFDA459F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9FDCE-C8D1-8029-7BDC-5E7E8453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test stubs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05D5C-94CD-03DE-B864-C07EF6D40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27159-20D6-5686-0BC2-6E9624CA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087" y="794084"/>
            <a:ext cx="7283825" cy="57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94313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4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8247</TotalTime>
  <Words>334</Words>
  <Application>Microsoft Office PowerPoint</Application>
  <PresentationFormat>Widescreen</PresentationFormat>
  <Paragraphs>74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.AppleSystemUIFont</vt:lpstr>
      <vt:lpstr>Aptos</vt:lpstr>
      <vt:lpstr>Aptos Display</vt:lpstr>
      <vt:lpstr>Arial</vt:lpstr>
      <vt:lpstr>Calibri</vt:lpstr>
      <vt:lpstr>IBM Plex Sans</vt:lpstr>
      <vt:lpstr>Wingdings</vt:lpstr>
      <vt:lpstr>2021 Layouts</vt:lpstr>
      <vt:lpstr>1_2021 Layouts</vt:lpstr>
      <vt:lpstr>1_IBM presentation template</vt:lpstr>
      <vt:lpstr>Office Theme</vt:lpstr>
      <vt:lpstr>IBM i Unit Testing Now in VS Code!</vt:lpstr>
      <vt:lpstr>What is missing in the VS Code stack?</vt:lpstr>
      <vt:lpstr>We did a survey…</vt:lpstr>
      <vt:lpstr>We did a survey…</vt:lpstr>
      <vt:lpstr>We did a survey…</vt:lpstr>
      <vt:lpstr>We did a survey…</vt:lpstr>
      <vt:lpstr>Let’s look at the new IBM i Testing Extension</vt:lpstr>
      <vt:lpstr>Generating test stubs</vt:lpstr>
      <vt:lpstr>Generating test stubs</vt:lpstr>
      <vt:lpstr>Writing Tests</vt:lpstr>
      <vt:lpstr>Running unit tests</vt:lpstr>
      <vt:lpstr>Viewing failures and errors</vt:lpstr>
      <vt:lpstr>Configuring tests</vt:lpstr>
      <vt:lpstr>Generating code coverage</vt:lpstr>
      <vt:lpstr>Important Links</vt:lpstr>
      <vt:lpstr>Sanjula Ganepola - IBM i Unit Testing Now in VS Code!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256</cp:revision>
  <dcterms:created xsi:type="dcterms:W3CDTF">2021-01-11T03:24:53Z</dcterms:created>
  <dcterms:modified xsi:type="dcterms:W3CDTF">2025-05-20T07:00:48Z</dcterms:modified>
</cp:coreProperties>
</file>